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6" r:id="rId3"/>
    <p:sldId id="257" r:id="rId4"/>
    <p:sldId id="296" r:id="rId5"/>
    <p:sldId id="259" r:id="rId6"/>
    <p:sldId id="317" r:id="rId7"/>
    <p:sldId id="294" r:id="rId8"/>
    <p:sldId id="299" r:id="rId9"/>
    <p:sldId id="300" r:id="rId10"/>
    <p:sldId id="302" r:id="rId11"/>
    <p:sldId id="304" r:id="rId12"/>
    <p:sldId id="307" r:id="rId13"/>
    <p:sldId id="309" r:id="rId14"/>
    <p:sldId id="310" r:id="rId15"/>
    <p:sldId id="318" r:id="rId16"/>
    <p:sldId id="315" r:id="rId17"/>
    <p:sldId id="319" r:id="rId18"/>
    <p:sldId id="267" r:id="rId19"/>
    <p:sldId id="268" r:id="rId20"/>
    <p:sldId id="312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0" autoAdjust="0"/>
    <p:restoredTop sz="58780" autoAdjust="0"/>
  </p:normalViewPr>
  <p:slideViewPr>
    <p:cSldViewPr snapToGrid="0">
      <p:cViewPr varScale="1">
        <p:scale>
          <a:sx n="42" d="100"/>
          <a:sy n="42" d="100"/>
        </p:scale>
        <p:origin x="51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03/20/2024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03/20/2024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языков программирования были выбраны 3 алгоритма, представленные на слайде. </a:t>
            </a:r>
            <a:r>
              <a:rPr lang="ru-RU" sz="2800" b="0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C,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показывают наилучшее быстродействие. </a:t>
            </a:r>
          </a:p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</a:t>
            </a:r>
            <a:r>
              <a:rPr lang="ru-RU" sz="2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800" b="0" dirty="0"/>
              <a:t>ля разработки эмулятора ядра </a:t>
            </a:r>
            <a:r>
              <a:rPr lang="en-US" sz="2800" b="0" dirty="0"/>
              <a:t>MIPS </a:t>
            </a:r>
            <a:r>
              <a:rPr lang="ru-RU" sz="2800" b="0" dirty="0"/>
              <a:t>выбрано средство проектирования ПО </a:t>
            </a:r>
            <a:r>
              <a:rPr lang="en-US" sz="2800" b="0" dirty="0"/>
              <a:t>Rust</a:t>
            </a:r>
            <a:r>
              <a:rPr lang="ru-RU" sz="28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основной алгоритм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эмулятора, состоящий из бесконечного цикла, выполняющего проверку прерываний, выполнение инструкции и обновление системного таймера.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языке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представлено сравнение реализации процессорной инструкции в нескольких эмуляторах. Таким образом,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b="0" dirty="0"/>
              <a:t>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3052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разработки ВПО требуется проводить тестирование, отладку и динамический анализ его выполнения.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TODO 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можно вставить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пикчу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со структурой вычислительной системы, и подписать что вот эту часть можно эмулировать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</a:t>
            </a:r>
            <a:r>
              <a:rPr lang="ru-RU" sz="2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800" b="0" dirty="0"/>
              <a:t>рименяемые в существующих решениях средства разработки ПО не позволяют добиться высокого быстродействия эмуляции и низких трудозатрат на реализацию составляющих эмулируемой системы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8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800" b="0" dirty="0"/>
              <a:t>Rust, </a:t>
            </a:r>
            <a:r>
              <a:rPr lang="en-US" sz="1800" b="0" dirty="0" err="1"/>
              <a:t>Cython</a:t>
            </a:r>
            <a:r>
              <a:rPr lang="en-US" sz="1800" b="0" dirty="0"/>
              <a:t>, Go</a:t>
            </a:r>
            <a:endParaRPr lang="ru-RU" sz="1800" b="0" dirty="0"/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с использованием определенного средства проектирования ПО использовался метод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800" b="0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8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от влияния окружения, в котором проводится исследование, за счет создания идентичных условий для каждого из измерений.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На слайде представлен предложенный алгоритм работы такого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исследования быстродействия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20.03.2024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20.03.2024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18786" y="1194911"/>
            <a:ext cx="3577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 методом перебора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Helvetica Neue" panose="02000503000000020004"/>
            </a:endParaRPr>
          </a:p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4" y="1283612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102312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504615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590218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347172" y="6279462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6819099" y="6273224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85260"/>
              </p:ext>
            </p:extLst>
          </p:nvPr>
        </p:nvGraphicFramePr>
        <p:xfrm>
          <a:off x="0" y="946201"/>
          <a:ext cx="9560210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10165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03059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5762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1740513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Основной цикл работы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алгоритма поиска 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ЯП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4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5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4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739421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972696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310056" y="5828504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399808" y="3979164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Цель работы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345" y="1426079"/>
            <a:ext cx="9049406" cy="438911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57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575274"/>
            <a:ext cx="6075426" cy="438911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13455-C529-4115-91C5-A97239C3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61" y="2030566"/>
            <a:ext cx="53149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Существующие решения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95070-FB10-4D5D-A347-C4509A936034}"/>
              </a:ext>
            </a:extLst>
          </p:cNvPr>
          <p:cNvSpPr txBox="1"/>
          <p:nvPr/>
        </p:nvSpPr>
        <p:spPr>
          <a:xfrm>
            <a:off x="204188" y="1171852"/>
            <a:ext cx="64803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b="1" dirty="0"/>
              <a:t>1. </a:t>
            </a:r>
            <a:r>
              <a:rPr lang="en-US" b="1" dirty="0" err="1"/>
              <a:t>Qemu</a:t>
            </a:r>
            <a:endParaRPr lang="en-US" b="1" dirty="0"/>
          </a:p>
          <a:p>
            <a:pPr lvl="1"/>
            <a:r>
              <a:rPr lang="ru-RU" b="1" dirty="0"/>
              <a:t>2. </a:t>
            </a:r>
            <a:r>
              <a:rPr lang="en-US" b="1" dirty="0"/>
              <a:t>Unicorn</a:t>
            </a:r>
            <a:r>
              <a:rPr lang="ru-RU" b="1" dirty="0"/>
              <a:t> </a:t>
            </a:r>
            <a:r>
              <a:rPr lang="en-US" b="1" dirty="0"/>
              <a:t>Engine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 и работа в качестве гипервизора.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для их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dirty="0"/>
              <a:t>.</a:t>
            </a:r>
          </a:p>
          <a:p>
            <a:pPr lvl="1"/>
            <a:r>
              <a:rPr lang="ru-RU" b="1" dirty="0"/>
              <a:t>3. </a:t>
            </a:r>
            <a:r>
              <a:rPr lang="en-US" b="1" dirty="0" err="1"/>
              <a:t>Kopycat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малое быстродействие в связи с особенностями средства разработки ПО </a:t>
            </a:r>
            <a:r>
              <a:rPr lang="en-US" dirty="0"/>
              <a:t>Kotlin</a:t>
            </a:r>
            <a:r>
              <a:rPr lang="ru-RU" dirty="0"/>
              <a:t> (</a:t>
            </a:r>
            <a:r>
              <a:rPr lang="en-US" dirty="0"/>
              <a:t>Java</a:t>
            </a:r>
            <a:r>
              <a:rPr lang="ru-RU" dirty="0"/>
              <a:t>).</a:t>
            </a:r>
            <a:endParaRPr lang="en-US" dirty="0"/>
          </a:p>
          <a:p>
            <a:pPr lvl="1"/>
            <a:r>
              <a:rPr lang="ru-RU" b="1" dirty="0"/>
              <a:t>4. </a:t>
            </a:r>
            <a:r>
              <a:rPr lang="en-US" b="1" dirty="0"/>
              <a:t>MARS</a:t>
            </a:r>
          </a:p>
          <a:p>
            <a:pPr lvl="1"/>
            <a:r>
              <a:rPr lang="ru-RU" b="1" dirty="0"/>
              <a:t>5. </a:t>
            </a:r>
            <a:r>
              <a:rPr lang="en-US" b="1" dirty="0"/>
              <a:t>SPIM</a:t>
            </a:r>
            <a:endParaRPr lang="ru-RU" b="1" dirty="0"/>
          </a:p>
          <a:p>
            <a:pPr algn="just"/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применение в образовательных целях при изучении системы команд и архитектуры </a:t>
            </a:r>
            <a:r>
              <a:rPr lang="en-US" dirty="0"/>
              <a:t>MIPS</a:t>
            </a:r>
            <a:endParaRPr lang="ru-RU" dirty="0"/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/>
              <a:t>эмуляция одной архитектуры, отсутствие возможности эмуляции внешнего аппаратного обеспечения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38976-D077-4600-B390-F7F496A537E9}"/>
              </a:ext>
            </a:extLst>
          </p:cNvPr>
          <p:cNvSpPr txBox="1"/>
          <p:nvPr/>
        </p:nvSpPr>
        <p:spPr>
          <a:xfrm>
            <a:off x="6764429" y="5117226"/>
            <a:ext cx="5166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не позволяют добиться высокого быстродействия эмуляции и низких трудозатрат на реализацию составляющих эмулируемой 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848CA-F6DF-4E20-A08C-BD90E68E73BC}"/>
              </a:ext>
            </a:extLst>
          </p:cNvPr>
          <p:cNvSpPr txBox="1"/>
          <p:nvPr/>
        </p:nvSpPr>
        <p:spPr>
          <a:xfrm>
            <a:off x="7289975" y="3563854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Эмулятор должен обладать характеристикой быстродействия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3B4E-1A05-4C12-A222-1111A6DC94AD}"/>
              </a:ext>
            </a:extLst>
          </p:cNvPr>
          <p:cNvSpPr txBox="1"/>
          <p:nvPr/>
        </p:nvSpPr>
        <p:spPr>
          <a:xfrm>
            <a:off x="7289975" y="2010482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F07E5-8908-436F-AFBD-A6CDA9A366BF}"/>
              </a:ext>
            </a:extLst>
          </p:cNvPr>
          <p:cNvCxnSpPr>
            <a:cxnSpLocks/>
          </p:cNvCxnSpPr>
          <p:nvPr/>
        </p:nvCxnSpPr>
        <p:spPr>
          <a:xfrm flipV="1">
            <a:off x="7289975" y="2010482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258184-D70B-4556-A08E-E3896AE97815}"/>
              </a:ext>
            </a:extLst>
          </p:cNvPr>
          <p:cNvCxnSpPr/>
          <p:nvPr/>
        </p:nvCxnSpPr>
        <p:spPr>
          <a:xfrm>
            <a:off x="7289975" y="2010482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EEE8AA-B394-4CD1-9955-301B5488A9B5}"/>
              </a:ext>
            </a:extLst>
          </p:cNvPr>
          <p:cNvCxnSpPr/>
          <p:nvPr/>
        </p:nvCxnSpPr>
        <p:spPr>
          <a:xfrm>
            <a:off x="7289975" y="3333919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049615-B928-41EE-A8A2-0B492996BC71}"/>
              </a:ext>
            </a:extLst>
          </p:cNvPr>
          <p:cNvCxnSpPr>
            <a:cxnSpLocks/>
          </p:cNvCxnSpPr>
          <p:nvPr/>
        </p:nvCxnSpPr>
        <p:spPr>
          <a:xfrm flipV="1">
            <a:off x="7289975" y="3563856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76CBA-9C02-4DBC-90C3-D7D9DF63F0E4}"/>
              </a:ext>
            </a:extLst>
          </p:cNvPr>
          <p:cNvCxnSpPr/>
          <p:nvPr/>
        </p:nvCxnSpPr>
        <p:spPr>
          <a:xfrm>
            <a:off x="7289974" y="35638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D27A5-5229-4A27-A3CF-2068E5A65869}"/>
              </a:ext>
            </a:extLst>
          </p:cNvPr>
          <p:cNvCxnSpPr/>
          <p:nvPr/>
        </p:nvCxnSpPr>
        <p:spPr>
          <a:xfrm>
            <a:off x="7289973" y="4887293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2D42F4-A1C4-4378-899F-A95F85D27E1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709804" y="2672200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2FED54-AC4B-4D60-BF0B-07832205E62D}"/>
              </a:ext>
            </a:extLst>
          </p:cNvPr>
          <p:cNvCxnSpPr/>
          <p:nvPr/>
        </p:nvCxnSpPr>
        <p:spPr>
          <a:xfrm flipH="1" flipV="1">
            <a:off x="6697190" y="4185799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79372" y="1743934"/>
            <a:ext cx="288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2000" b="1" dirty="0"/>
              <a:t>Rust, </a:t>
            </a:r>
            <a:r>
              <a:rPr lang="en-US" sz="2000" b="1" dirty="0" err="1"/>
              <a:t>Cython</a:t>
            </a:r>
            <a:r>
              <a:rPr lang="en-US" sz="2000" b="1" dirty="0"/>
              <a:t>, Go</a:t>
            </a:r>
            <a:endParaRPr lang="ru-RU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5229B-ADBE-48E1-9A29-B6890E0F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3112380"/>
            <a:ext cx="8709798" cy="3458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66292"/>
              </p:ext>
            </p:extLst>
          </p:nvPr>
        </p:nvGraphicFramePr>
        <p:xfrm>
          <a:off x="2" y="946201"/>
          <a:ext cx="4830552" cy="5531296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исследованию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от влияния окружения,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B4C818-3227-4831-A0E6-8BF29B17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120676"/>
            <a:ext cx="8587417" cy="5452721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1" y="2598246"/>
            <a:ext cx="19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F17BA-146B-436F-BF43-C4B4EAD4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80" y="1676034"/>
            <a:ext cx="1651778" cy="16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</TotalTime>
  <Words>2940</Words>
  <Application>Microsoft Office PowerPoint</Application>
  <PresentationFormat>Widescreen</PresentationFormat>
  <Paragraphs>345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364</cp:revision>
  <dcterms:created xsi:type="dcterms:W3CDTF">2021-05-29T20:28:04Z</dcterms:created>
  <dcterms:modified xsi:type="dcterms:W3CDTF">2024-03-20T09:13:57Z</dcterms:modified>
</cp:coreProperties>
</file>